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72" r:id="rId6"/>
    <p:sldId id="258" r:id="rId7"/>
    <p:sldId id="261" r:id="rId8"/>
    <p:sldId id="268" r:id="rId9"/>
    <p:sldId id="259" r:id="rId10"/>
    <p:sldId id="269" r:id="rId11"/>
    <p:sldId id="262" r:id="rId12"/>
    <p:sldId id="263" r:id="rId13"/>
    <p:sldId id="270" r:id="rId14"/>
    <p:sldId id="266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A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D608F-0B9B-43B7-A938-69145AD6962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69BF950-9500-4A05-B285-0F5CA2C13C6D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Бакалавриат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44.03.01 Педагогическое образование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2DA20E-3E61-4FF4-9B32-D7985D6CC228}" type="parTrans" cxnId="{308E4E48-DB23-4430-B660-C6992493A4E7}">
      <dgm:prSet/>
      <dgm:spPr/>
      <dgm:t>
        <a:bodyPr/>
        <a:lstStyle/>
        <a:p>
          <a:endParaRPr lang="ru-RU"/>
        </a:p>
      </dgm:t>
    </dgm:pt>
    <dgm:pt modelId="{F80197B2-BD03-43E9-872A-FA9C11FF9805}" type="sibTrans" cxnId="{308E4E48-DB23-4430-B660-C6992493A4E7}">
      <dgm:prSet/>
      <dgm:spPr/>
      <dgm:t>
        <a:bodyPr/>
        <a:lstStyle/>
        <a:p>
          <a:endParaRPr lang="ru-RU"/>
        </a:p>
      </dgm:t>
    </dgm:pt>
    <dgm:pt modelId="{BC5046D0-A06A-444C-A74C-D6254ED1163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Педагогика и методика дошкольного образования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817024-36DD-46EA-90AF-23DF42A24AA1}" type="parTrans" cxnId="{523B180D-23EA-4542-AB69-F3CB35A17DB3}">
      <dgm:prSet/>
      <dgm:spPr/>
      <dgm:t>
        <a:bodyPr/>
        <a:lstStyle/>
        <a:p>
          <a:endParaRPr lang="ru-RU"/>
        </a:p>
      </dgm:t>
    </dgm:pt>
    <dgm:pt modelId="{754BB99B-DE0E-4F37-A45E-DFEE47DD17CB}" type="sibTrans" cxnId="{523B180D-23EA-4542-AB69-F3CB35A17DB3}">
      <dgm:prSet/>
      <dgm:spPr/>
      <dgm:t>
        <a:bodyPr/>
        <a:lstStyle/>
        <a:p>
          <a:endParaRPr lang="ru-RU"/>
        </a:p>
      </dgm:t>
    </dgm:pt>
    <dgm:pt modelId="{31BE5AD4-D74D-40C7-B6EF-39293D4F3F4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Магистратура </a:t>
          </a:r>
        </a:p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44.04.01 Педагогическое образование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2DCEAA-9B6A-47B2-BC69-48402598A865}" type="parTrans" cxnId="{BBA78CF2-F9B8-4851-B7F2-0233E31C1A51}">
      <dgm:prSet/>
      <dgm:spPr/>
      <dgm:t>
        <a:bodyPr/>
        <a:lstStyle/>
        <a:p>
          <a:endParaRPr lang="ru-RU"/>
        </a:p>
      </dgm:t>
    </dgm:pt>
    <dgm:pt modelId="{16C49A81-09A7-48AE-8EDD-25BDA36662A0}" type="sibTrans" cxnId="{BBA78CF2-F9B8-4851-B7F2-0233E31C1A51}">
      <dgm:prSet/>
      <dgm:spPr/>
      <dgm:t>
        <a:bodyPr/>
        <a:lstStyle/>
        <a:p>
          <a:endParaRPr lang="ru-RU"/>
        </a:p>
      </dgm:t>
    </dgm:pt>
    <dgm:pt modelId="{C023E9E1-746F-44C8-871A-9E1B63FCB66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Педагогика и методика дошкольного образования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DF57ECD-B61E-4331-A70B-E07E6BC63354}" type="parTrans" cxnId="{6E7E7C53-7E62-4C2F-86AD-80229FD08188}">
      <dgm:prSet/>
      <dgm:spPr/>
      <dgm:t>
        <a:bodyPr/>
        <a:lstStyle/>
        <a:p>
          <a:endParaRPr lang="ru-RU"/>
        </a:p>
      </dgm:t>
    </dgm:pt>
    <dgm:pt modelId="{BD5B5D11-4537-46F8-A40A-87B616B838AF}" type="sibTrans" cxnId="{6E7E7C53-7E62-4C2F-86AD-80229FD08188}">
      <dgm:prSet/>
      <dgm:spPr/>
      <dgm:t>
        <a:bodyPr/>
        <a:lstStyle/>
        <a:p>
          <a:endParaRPr lang="ru-RU"/>
        </a:p>
      </dgm:t>
    </dgm:pt>
    <dgm:pt modelId="{F63B90DF-A189-4DF6-918D-B7EDAC95ABC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Педагогика и методика начального образования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37A944-5307-43E9-A506-C550ED2BD4CF}" type="parTrans" cxnId="{FC611C21-A663-4C78-8260-40AD2711DF9F}">
      <dgm:prSet/>
      <dgm:spPr/>
      <dgm:t>
        <a:bodyPr/>
        <a:lstStyle/>
        <a:p>
          <a:endParaRPr lang="ru-RU"/>
        </a:p>
      </dgm:t>
    </dgm:pt>
    <dgm:pt modelId="{427D5E47-C57C-4E04-AE1D-43A732A5A71C}" type="sibTrans" cxnId="{FC611C21-A663-4C78-8260-40AD2711DF9F}">
      <dgm:prSet/>
      <dgm:spPr/>
      <dgm:t>
        <a:bodyPr/>
        <a:lstStyle/>
        <a:p>
          <a:endParaRPr lang="ru-RU"/>
        </a:p>
      </dgm:t>
    </dgm:pt>
    <dgm:pt modelId="{6C965733-8A80-43AD-9182-FE907B9A7C8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Педагогика и методика начального образования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CB64CB-4EFD-4C77-AC3E-BF5BF99B187A}" type="parTrans" cxnId="{B5BAFF4F-572D-40F8-B259-2C2E3ED19CF0}">
      <dgm:prSet/>
      <dgm:spPr/>
      <dgm:t>
        <a:bodyPr/>
        <a:lstStyle/>
        <a:p>
          <a:endParaRPr lang="ru-RU"/>
        </a:p>
      </dgm:t>
    </dgm:pt>
    <dgm:pt modelId="{87D4EB53-D4D7-4040-B31E-9268F946D6E7}" type="sibTrans" cxnId="{B5BAFF4F-572D-40F8-B259-2C2E3ED19CF0}">
      <dgm:prSet/>
      <dgm:spPr/>
      <dgm:t>
        <a:bodyPr/>
        <a:lstStyle/>
        <a:p>
          <a:endParaRPr lang="ru-RU"/>
        </a:p>
      </dgm:t>
    </dgm:pt>
    <dgm:pt modelId="{EACE29B9-B118-4643-9A48-7AA8F1AA7A7E}" type="pres">
      <dgm:prSet presAssocID="{F32D608F-0B9B-43B7-A938-69145AD696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439A55-E56C-464D-84E0-433B978A8A97}" type="pres">
      <dgm:prSet presAssocID="{869BF950-9500-4A05-B285-0F5CA2C13C6D}" presName="composite" presStyleCnt="0"/>
      <dgm:spPr/>
    </dgm:pt>
    <dgm:pt modelId="{DE771A53-4D4C-4CCE-B117-140C35BD450A}" type="pres">
      <dgm:prSet presAssocID="{869BF950-9500-4A05-B285-0F5CA2C13C6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6140F-D986-4820-A089-4C24278BB67C}" type="pres">
      <dgm:prSet presAssocID="{869BF950-9500-4A05-B285-0F5CA2C13C6D}" presName="descendantText" presStyleLbl="alignAcc1" presStyleIdx="0" presStyleCnt="2" custLinFactNeighborX="847" custLinFactNeighborY="1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ECFC5-3DA3-4CA7-BBA8-45555811ADEB}" type="pres">
      <dgm:prSet presAssocID="{F80197B2-BD03-43E9-872A-FA9C11FF9805}" presName="sp" presStyleCnt="0"/>
      <dgm:spPr/>
    </dgm:pt>
    <dgm:pt modelId="{9ECA163F-22D8-47D5-B835-190A2CA0EF58}" type="pres">
      <dgm:prSet presAssocID="{31BE5AD4-D74D-40C7-B6EF-39293D4F3F43}" presName="composite" presStyleCnt="0"/>
      <dgm:spPr/>
    </dgm:pt>
    <dgm:pt modelId="{1D52AA88-2F23-4A6D-AB8E-9F6098283A81}" type="pres">
      <dgm:prSet presAssocID="{31BE5AD4-D74D-40C7-B6EF-39293D4F3F4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C55BF-F48E-49CC-BA24-8CBE86B381F6}" type="pres">
      <dgm:prSet presAssocID="{31BE5AD4-D74D-40C7-B6EF-39293D4F3F4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76CB6-0E08-4523-A8A0-7F51EB8B4216}" type="presOf" srcId="{31BE5AD4-D74D-40C7-B6EF-39293D4F3F43}" destId="{1D52AA88-2F23-4A6D-AB8E-9F6098283A81}" srcOrd="0" destOrd="0" presId="urn:microsoft.com/office/officeart/2005/8/layout/chevron2"/>
    <dgm:cxn modelId="{523B180D-23EA-4542-AB69-F3CB35A17DB3}" srcId="{869BF950-9500-4A05-B285-0F5CA2C13C6D}" destId="{BC5046D0-A06A-444C-A74C-D6254ED1163C}" srcOrd="0" destOrd="0" parTransId="{BD817024-36DD-46EA-90AF-23DF42A24AA1}" sibTransId="{754BB99B-DE0E-4F37-A45E-DFEE47DD17CB}"/>
    <dgm:cxn modelId="{308E4E48-DB23-4430-B660-C6992493A4E7}" srcId="{F32D608F-0B9B-43B7-A938-69145AD69629}" destId="{869BF950-9500-4A05-B285-0F5CA2C13C6D}" srcOrd="0" destOrd="0" parTransId="{872DA20E-3E61-4FF4-9B32-D7985D6CC228}" sibTransId="{F80197B2-BD03-43E9-872A-FA9C11FF9805}"/>
    <dgm:cxn modelId="{6E7E7C53-7E62-4C2F-86AD-80229FD08188}" srcId="{31BE5AD4-D74D-40C7-B6EF-39293D4F3F43}" destId="{C023E9E1-746F-44C8-871A-9E1B63FCB664}" srcOrd="0" destOrd="0" parTransId="{4DF57ECD-B61E-4331-A70B-E07E6BC63354}" sibTransId="{BD5B5D11-4537-46F8-A40A-87B616B838AF}"/>
    <dgm:cxn modelId="{0177744E-CE06-4069-9BD2-410F55D240C1}" type="presOf" srcId="{6C965733-8A80-43AD-9182-FE907B9A7C8C}" destId="{E5A6140F-D986-4820-A089-4C24278BB67C}" srcOrd="0" destOrd="1" presId="urn:microsoft.com/office/officeart/2005/8/layout/chevron2"/>
    <dgm:cxn modelId="{CB682E6A-903B-4C01-A5C1-BD7648BB5301}" type="presOf" srcId="{869BF950-9500-4A05-B285-0F5CA2C13C6D}" destId="{DE771A53-4D4C-4CCE-B117-140C35BD450A}" srcOrd="0" destOrd="0" presId="urn:microsoft.com/office/officeart/2005/8/layout/chevron2"/>
    <dgm:cxn modelId="{BBA78CF2-F9B8-4851-B7F2-0233E31C1A51}" srcId="{F32D608F-0B9B-43B7-A938-69145AD69629}" destId="{31BE5AD4-D74D-40C7-B6EF-39293D4F3F43}" srcOrd="1" destOrd="0" parTransId="{452DCEAA-9B6A-47B2-BC69-48402598A865}" sibTransId="{16C49A81-09A7-48AE-8EDD-25BDA36662A0}"/>
    <dgm:cxn modelId="{10EAA87C-83B7-4D7A-81D4-847EB48F5FFD}" type="presOf" srcId="{F63B90DF-A189-4DF6-918D-B7EDAC95ABCF}" destId="{54DC55BF-F48E-49CC-BA24-8CBE86B381F6}" srcOrd="0" destOrd="1" presId="urn:microsoft.com/office/officeart/2005/8/layout/chevron2"/>
    <dgm:cxn modelId="{BD62E667-0714-46B7-81BD-546129D2D223}" type="presOf" srcId="{F32D608F-0B9B-43B7-A938-69145AD69629}" destId="{EACE29B9-B118-4643-9A48-7AA8F1AA7A7E}" srcOrd="0" destOrd="0" presId="urn:microsoft.com/office/officeart/2005/8/layout/chevron2"/>
    <dgm:cxn modelId="{9FB9F415-4100-4E44-99ED-D4B46983EDCC}" type="presOf" srcId="{BC5046D0-A06A-444C-A74C-D6254ED1163C}" destId="{E5A6140F-D986-4820-A089-4C24278BB67C}" srcOrd="0" destOrd="0" presId="urn:microsoft.com/office/officeart/2005/8/layout/chevron2"/>
    <dgm:cxn modelId="{FC611C21-A663-4C78-8260-40AD2711DF9F}" srcId="{31BE5AD4-D74D-40C7-B6EF-39293D4F3F43}" destId="{F63B90DF-A189-4DF6-918D-B7EDAC95ABCF}" srcOrd="1" destOrd="0" parTransId="{2537A944-5307-43E9-A506-C550ED2BD4CF}" sibTransId="{427D5E47-C57C-4E04-AE1D-43A732A5A71C}"/>
    <dgm:cxn modelId="{B19B3272-A345-4F22-8861-5E7196C41177}" type="presOf" srcId="{C023E9E1-746F-44C8-871A-9E1B63FCB664}" destId="{54DC55BF-F48E-49CC-BA24-8CBE86B381F6}" srcOrd="0" destOrd="0" presId="urn:microsoft.com/office/officeart/2005/8/layout/chevron2"/>
    <dgm:cxn modelId="{B5BAFF4F-572D-40F8-B259-2C2E3ED19CF0}" srcId="{869BF950-9500-4A05-B285-0F5CA2C13C6D}" destId="{6C965733-8A80-43AD-9182-FE907B9A7C8C}" srcOrd="1" destOrd="0" parTransId="{DACB64CB-4EFD-4C77-AC3E-BF5BF99B187A}" sibTransId="{87D4EB53-D4D7-4040-B31E-9268F946D6E7}"/>
    <dgm:cxn modelId="{73545955-123E-44FA-91E0-839361C7CD2B}" type="presParOf" srcId="{EACE29B9-B118-4643-9A48-7AA8F1AA7A7E}" destId="{E1439A55-E56C-464D-84E0-433B978A8A97}" srcOrd="0" destOrd="0" presId="urn:microsoft.com/office/officeart/2005/8/layout/chevron2"/>
    <dgm:cxn modelId="{94BE2565-0DFE-4E90-BA35-220BBCADAB36}" type="presParOf" srcId="{E1439A55-E56C-464D-84E0-433B978A8A97}" destId="{DE771A53-4D4C-4CCE-B117-140C35BD450A}" srcOrd="0" destOrd="0" presId="urn:microsoft.com/office/officeart/2005/8/layout/chevron2"/>
    <dgm:cxn modelId="{7AFBB695-C3FC-4F69-BDC0-BA8948B6327E}" type="presParOf" srcId="{E1439A55-E56C-464D-84E0-433B978A8A97}" destId="{E5A6140F-D986-4820-A089-4C24278BB67C}" srcOrd="1" destOrd="0" presId="urn:microsoft.com/office/officeart/2005/8/layout/chevron2"/>
    <dgm:cxn modelId="{16567127-0FD6-49AE-A799-46216981F77A}" type="presParOf" srcId="{EACE29B9-B118-4643-9A48-7AA8F1AA7A7E}" destId="{59AECFC5-3DA3-4CA7-BBA8-45555811ADEB}" srcOrd="1" destOrd="0" presId="urn:microsoft.com/office/officeart/2005/8/layout/chevron2"/>
    <dgm:cxn modelId="{EF69F71E-8D4C-4FA4-BB55-EEE91A1C21FC}" type="presParOf" srcId="{EACE29B9-B118-4643-9A48-7AA8F1AA7A7E}" destId="{9ECA163F-22D8-47D5-B835-190A2CA0EF58}" srcOrd="2" destOrd="0" presId="urn:microsoft.com/office/officeart/2005/8/layout/chevron2"/>
    <dgm:cxn modelId="{841AE8DA-0D8C-4260-A4A5-59699FEE19F9}" type="presParOf" srcId="{9ECA163F-22D8-47D5-B835-190A2CA0EF58}" destId="{1D52AA88-2F23-4A6D-AB8E-9F6098283A81}" srcOrd="0" destOrd="0" presId="urn:microsoft.com/office/officeart/2005/8/layout/chevron2"/>
    <dgm:cxn modelId="{C174568F-2FB3-4904-A4F7-6FC39CE8CE44}" type="presParOf" srcId="{9ECA163F-22D8-47D5-B835-190A2CA0EF58}" destId="{54DC55BF-F48E-49CC-BA24-8CBE86B381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71A53-4D4C-4CCE-B117-140C35BD450A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Бакалавриат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44.03.01 Педагогическое образование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360662" y="361516"/>
        <a:ext cx="2404417" cy="1683092"/>
      </dsp:txXfrm>
    </dsp:sp>
    <dsp:sp modelId="{E5A6140F-D986-4820-A089-4C24278BB67C}">
      <dsp:nvSpPr>
        <dsp:cNvPr id="0" name=""/>
        <dsp:cNvSpPr/>
      </dsp:nvSpPr>
      <dsp:spPr>
        <a:xfrm rot="5400000">
          <a:off x="4174910" y="-2247187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Педагогика и методика дошкольного образования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Педагогика и методика начального образования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74910" y="-2247187"/>
        <a:ext cx="1562871" cy="6546507"/>
      </dsp:txXfrm>
    </dsp:sp>
    <dsp:sp modelId="{1D52AA88-2F23-4A6D-AB8E-9F6098283A81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Магистратура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44.04.01 Педагогическое образование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360662" y="2481354"/>
        <a:ext cx="2404417" cy="1683092"/>
      </dsp:txXfrm>
    </dsp:sp>
    <dsp:sp modelId="{54DC55BF-F48E-49CC-BA24-8CBE86B381F6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Педагогика и методика дошкольного образования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Педагогика и методика начального образования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74910" y="-371126"/>
        <a:ext cx="1562871" cy="6546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f.pres_primped@donnu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nnu.ru/inped/pp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358114" cy="24574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 дошкольного и начального педагогического образования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Рабочий стол\archive\эмблем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71480"/>
            <a:ext cx="1714512" cy="1224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indent="342900" algn="just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После окончания института выпускник, выбравший данную специализацию, сможет самостоятельно: </a:t>
            </a:r>
          </a:p>
          <a:p>
            <a:pPr indent="342900" algn="just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организовывать занятия по основным общеобразовательным программам дошкольного образования, предусмотренным Государственным стандартом дошкольного образования; </a:t>
            </a:r>
          </a:p>
          <a:p>
            <a:pPr indent="342900" algn="just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осуществлять планирование самых разных видов деятельности для развития детей в течение всего дня; </a:t>
            </a:r>
          </a:p>
          <a:p>
            <a:pPr indent="342900" algn="just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организовывать игровой досуг и проводить спортивные мероприятия для дошкольников; </a:t>
            </a:r>
          </a:p>
          <a:p>
            <a:pPr indent="342900" algn="just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проводить родительские собрания, привлекать родителей к организации и проведению мероприятий в группе и в образовательном учреждении; </a:t>
            </a:r>
          </a:p>
          <a:p>
            <a:pPr indent="342900" algn="just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организовывать самостоятельную продуктивную деятельность своих воспитанников (для развития мелкой моторики и памяти). </a:t>
            </a:r>
          </a:p>
        </p:txBody>
      </p:sp>
    </p:spTree>
    <p:extLst>
      <p:ext uri="{BB962C8B-B14F-4D97-AF65-F5344CB8AC3E}">
        <p14:creationId xmlns:p14="http://schemas.microsoft.com/office/powerpoint/2010/main" xmlns="" val="970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indent="342900" algn="just">
              <a:spcBef>
                <a:spcPts val="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После окончания института выпускник, выбравший данную специализацию, сможет самостоятельно: </a:t>
            </a:r>
          </a:p>
          <a:p>
            <a:pPr indent="342900" algn="just">
              <a:spcBef>
                <a:spcPts val="0"/>
              </a:spcBef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организовывать праздничные мероприятия и развлечения; </a:t>
            </a:r>
          </a:p>
          <a:p>
            <a:pPr indent="342900" algn="just">
              <a:spcBef>
                <a:spcPts val="0"/>
              </a:spcBef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осуществлять педагогический контроль, оценивать процесс и результаты обучения дошкольников; </a:t>
            </a:r>
          </a:p>
          <a:p>
            <a:pPr indent="342900" algn="just">
              <a:spcBef>
                <a:spcPts val="0"/>
              </a:spcBef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вести документацию, обеспечивающую организацию занятий; </a:t>
            </a:r>
          </a:p>
          <a:p>
            <a:pPr indent="342900" algn="just">
              <a:spcBef>
                <a:spcPts val="0"/>
              </a:spcBef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разрабатывать методические материалы на основе примерных с учетом особенностей возраста, группы и отдельных воспитанников; </a:t>
            </a:r>
          </a:p>
          <a:p>
            <a:pPr indent="342900" algn="just">
              <a:spcBef>
                <a:spcPts val="0"/>
              </a:spcBef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участвовать в исследовательской и проектной деятельности в области дошкольного образования. </a:t>
            </a:r>
          </a:p>
          <a:p>
            <a:pPr indent="342900" algn="just">
              <a:spcBef>
                <a:spcPts val="0"/>
              </a:spcBef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Студенты проходят обязательную практику: учебную, педагогическую производственную и преддипломную. Данные мероприятия проходят в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комбинированных и специализированных дошкольных образовательных учреждениях.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Магистратура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indent="342000" algn="just">
              <a:lnSpc>
                <a:spcPct val="8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ООП МАГИСТРАТУРЫ - качественная подготовка кадров, востребованных на современном рынке труда с учетом социального заказа и в соответствии с требованиями нового информационного общества.</a:t>
            </a:r>
          </a:p>
          <a:p>
            <a:pPr indent="342000" algn="ctr">
              <a:lnSpc>
                <a:spcPct val="8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деятельности:</a:t>
            </a:r>
          </a:p>
          <a:p>
            <a:pPr indent="342000" algn="just"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осуществление профессионального самообразования и личностного роста;</a:t>
            </a:r>
          </a:p>
          <a:p>
            <a:pPr indent="342000" algn="just"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организация процесса обучения и воспитания в сфере дошкольного и начального образования с использованием технологий, отражающих специфику образовательной области и соответствующих возрастным и психофизическим особенностям обучающихся, в том числе их особым образовательным потребностям;</a:t>
            </a:r>
          </a:p>
          <a:p>
            <a:pPr indent="342000" algn="just"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проведение и анализ результатов научного исследования в сфере науки и области образования с использованием современных научных методов и технологий.</a:t>
            </a:r>
          </a:p>
          <a:p>
            <a:pPr indent="342000" algn="just">
              <a:lnSpc>
                <a:spcPct val="80000"/>
              </a:lnSpc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42000" algn="just">
              <a:lnSpc>
                <a:spcPct val="8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Магистратура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indent="0" algn="just">
              <a:lnSpc>
                <a:spcPct val="8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42000" algn="just">
              <a:lnSpc>
                <a:spcPct val="8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Выпускник магистратуры – профессионально подготовленный методист, учитель-исследователь, педагог дошкольного учреждения, способный работать в различных типах учебных заведений (общеобразовательные школы, гимназии, лицеи, учреждения дополнительного образования, дошкольные образовательные организации), научно-педагогический работник колледжа и вуза, менеджер в сфере начального и дошкольного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997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Кафедра дошкольного и начального педагогического образования</a:t>
            </a:r>
            <a:endParaRPr lang="ru-RU" sz="2800" dirty="0"/>
          </a:p>
          <a:p>
            <a:pPr marL="0" indent="0" algn="ctr">
              <a:buNone/>
            </a:pPr>
            <a:r>
              <a:rPr lang="ru-RU" dirty="0"/>
              <a:t>И. о. зав. кафедрой — канд. </a:t>
            </a:r>
            <a:r>
              <a:rPr lang="ru-RU" dirty="0" err="1"/>
              <a:t>пед</a:t>
            </a:r>
            <a:r>
              <a:rPr lang="ru-RU" dirty="0"/>
              <a:t>. наук, доцент, </a:t>
            </a:r>
            <a:r>
              <a:rPr lang="ru-RU" dirty="0" err="1"/>
              <a:t>Матузова</a:t>
            </a:r>
            <a:r>
              <a:rPr lang="ru-RU" dirty="0"/>
              <a:t> Ирина </a:t>
            </a:r>
            <a:r>
              <a:rPr lang="ru-RU" dirty="0" smtClean="0"/>
              <a:t>Григорьевна</a:t>
            </a:r>
            <a:endParaRPr lang="ru-RU" dirty="0"/>
          </a:p>
          <a:p>
            <a:pPr marL="0" indent="0" algn="ctr">
              <a:buNone/>
            </a:pPr>
            <a:r>
              <a:rPr lang="en-US" dirty="0"/>
              <a:t>E-mail: </a:t>
            </a:r>
            <a:r>
              <a:rPr lang="en-US" u="sng" dirty="0">
                <a:hlinkClick r:id="rId3"/>
              </a:rPr>
              <a:t>kf.pres_primped@donnu.ru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Кафедра на сайте </a:t>
            </a:r>
            <a:r>
              <a:rPr lang="ru-RU" dirty="0" smtClean="0"/>
              <a:t>ДОННУ</a:t>
            </a:r>
            <a:r>
              <a:rPr lang="ru-RU" dirty="0"/>
              <a:t>: </a:t>
            </a:r>
            <a:r>
              <a:rPr lang="ru-RU" u="sng" dirty="0">
                <a:hlinkClick r:id="rId4"/>
              </a:rPr>
              <a:t>http://donnu.ru/inped/ppe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21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скорой встречи!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ень открытых дверей\archive\mnogodetny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272807" cy="521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 кафедры: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536504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 высококвалифицированных педагогических кадров, обладающих глубокими профессиональными знаниями, коммуникативными качествами и социальной компетентностью, нацеленных на достижение успеха, способных быстро и эффективно принимать решения в профессиональной деятельности в области дошкольного и начального общего образования.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подготовки, осуществляемые кафедрой: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91265" cy="573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Times New Roman"/>
                          <a:ea typeface="Calibri"/>
                        </a:rPr>
                        <a:t>Наименование подготовки и профиль </a:t>
                      </a:r>
                      <a:endParaRPr lang="ru-RU" sz="105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Times New Roman"/>
                          <a:ea typeface="Calibri"/>
                        </a:rPr>
                        <a:t>Форма и срок обучения</a:t>
                      </a:r>
                      <a:endParaRPr lang="ru-RU" sz="1050" dirty="0" smtClean="0">
                        <a:latin typeface="Times New Roman"/>
                        <a:ea typeface="Calibri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Calibri"/>
                        </a:rPr>
                        <a:t>Бюджет /договор</a:t>
                      </a:r>
                      <a:endParaRPr lang="ru-RU" sz="105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29602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ПРОГРАММА   БАКАЛАВРИАТА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5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44.03.01 Педагогическое образование (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Профиль: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 и методика дошкольного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очная – 4 года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заочная – 5 лет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бюджет /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договор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585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44.03.01 Педагогическое образование (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Профиль: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 и методика начального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очная – 4 года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заочная – 5 лет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бюджет /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договор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311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44.03.01 Педагогическое образование (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Профиль: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 и методика дошкольного образования;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 и методика начального образования)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Сокращенный срок обучения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(на базе СПО)</a:t>
                      </a:r>
                      <a:endParaRPr lang="ru-RU" sz="16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заочная – 3  года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бюджет /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договор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2960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Times New Roman"/>
                          <a:ea typeface="Calibri"/>
                        </a:rPr>
                        <a:t>Наименование подготовки и профиль </a:t>
                      </a:r>
                      <a:endParaRPr lang="ru-RU" sz="105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Times New Roman"/>
                          <a:ea typeface="Calibri"/>
                        </a:rPr>
                        <a:t>Форма и срок обучения</a:t>
                      </a:r>
                      <a:endParaRPr lang="ru-RU" sz="105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Calibri"/>
                        </a:rPr>
                        <a:t>Бюджет /договор</a:t>
                      </a:r>
                      <a:endParaRPr lang="ru-RU" sz="105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ПРОГРАММА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МАГИСТРАТУРЫ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44.04.01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(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Профиль: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 и методика дошкольного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очная –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2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года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заочная –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2,5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лет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бюджет /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договор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44.04.01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(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Профиль: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 и методика начального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очная –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2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года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заочная –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2,5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лет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бюджет /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договор</a:t>
                      </a:r>
                      <a:endParaRPr lang="ru-RU" sz="180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295232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indent="34290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Сфера профессиональной деятельности выпускника – образовательная деятельность в учреждениях, обеспечивающих получение начального общего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616624"/>
          </a:xfrm>
        </p:spPr>
        <p:txBody>
          <a:bodyPr>
            <a:normAutofit fontScale="55000" lnSpcReduction="2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Выпускник института педагогики, выбравший данную специализацию, может самостоятельно: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организовывать и осуществлять процесс обучения и воспитания младших школьников;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формировать систему знаний, умений и навыков по дисциплинам, предусмотренным Государственным стандартом образования начальной школы;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развивать познавательные, творческие способности младших школьников и воспитывать нравственные, эстетические, трудовые, физические качества личности младшего школьника;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организовывать и осуществлять контрольно-оценочную деятельность учебно-воспитательного процесса;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проводить родительские собрания, привлекать родителей к организации и проведению мероприятий в группе и в образовательном учреждении;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использовать в своей работе элементы научно-исследовательской деятельности;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проектировать образовательное пространство, разрабатывать индивидуальные образовательные маршруты младших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школьников. </a:t>
            </a:r>
            <a:endParaRPr lang="ru-RU" sz="3900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</a:pP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616624"/>
          </a:xfrm>
        </p:spPr>
        <p:txBody>
          <a:bodyPr>
            <a:normAutofit fontScale="55000" lnSpcReduction="20000"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Выпускник института педагогики, выбравший данную специализацию, может самостоятельно: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использовать разнообразные приемы, методы и средства обучения;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обеспечивать уровень подготовки обучающихся, соответствующий требованиям образовательного стандарта. 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Студенты проходят обязательную практику: учебную, педагогическую производственную и преддипломную. Данные мероприятия проходят в общеобразовательных и малокомплектных школах, гимназиях и лицеях. 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Выпускник, получивший степень академического бакалавра педагогического образования по данному профилю подготовки осуществляет профессиональную деятельность в системе образования: </a:t>
            </a:r>
          </a:p>
          <a:p>
            <a:pPr marL="2155825" indent="173038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униципальные общеобразовательные и частные школы; </a:t>
            </a:r>
          </a:p>
          <a:p>
            <a:pPr marL="2155825" indent="173038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лицеи;</a:t>
            </a:r>
          </a:p>
          <a:p>
            <a:pPr marL="2155825" indent="173038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гимназии; </a:t>
            </a:r>
          </a:p>
          <a:p>
            <a:pPr marL="2155825" indent="173038">
              <a:spcBef>
                <a:spcPts val="0"/>
              </a:spcBef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педагогические колледжи.</a:t>
            </a:r>
          </a:p>
          <a:p>
            <a:pPr marL="0" indent="342900"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Сфера профессиональной деятельности – воспитание, обучение и развитие детей раннего и дошкольного возраста. </a:t>
            </a:r>
          </a:p>
          <a:p>
            <a:pPr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Профессия воспитателя основана на гуманном отношении к детям, аккуратности и терпении, именно поэтому будущий специалист, выбравший данную профессию, должен понимать всю возлагаемую на него ответственность и обладать соответствующими навыками и знаниями качественного обеспечения жизнедеятельности детей.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861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Кафедра дошкольного и начального педагогического образования</vt:lpstr>
      <vt:lpstr>Цель работы кафедры: </vt:lpstr>
      <vt:lpstr>Направления подготовки, осуществляемые кафедрой:</vt:lpstr>
      <vt:lpstr>Слайд 4</vt:lpstr>
      <vt:lpstr>Слайд 5</vt:lpstr>
      <vt:lpstr>Начальное образование</vt:lpstr>
      <vt:lpstr>Слайд 7</vt:lpstr>
      <vt:lpstr>Слайд 8</vt:lpstr>
      <vt:lpstr>Дошкольное образование</vt:lpstr>
      <vt:lpstr>Слайд 10</vt:lpstr>
      <vt:lpstr>Слайд 11</vt:lpstr>
      <vt:lpstr>Магистратура</vt:lpstr>
      <vt:lpstr>Магистратура</vt:lpstr>
      <vt:lpstr>Контакты:</vt:lpstr>
      <vt:lpstr>До скорой встречи!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дошкольного и начального педагогического образования</dc:title>
  <dc:creator>Professional</dc:creator>
  <cp:lastModifiedBy>Intel</cp:lastModifiedBy>
  <cp:revision>60</cp:revision>
  <dcterms:created xsi:type="dcterms:W3CDTF">2022-01-24T17:18:44Z</dcterms:created>
  <dcterms:modified xsi:type="dcterms:W3CDTF">2022-01-26T11:39:23Z</dcterms:modified>
</cp:coreProperties>
</file>